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  <p:sldMasterId id="2147483787" r:id="rId2"/>
  </p:sldMasterIdLst>
  <p:notesMasterIdLst>
    <p:notesMasterId r:id="rId10"/>
  </p:notesMasterIdLst>
  <p:sldIdLst>
    <p:sldId id="2147309918" r:id="rId3"/>
    <p:sldId id="2639" r:id="rId4"/>
    <p:sldId id="2147309912" r:id="rId5"/>
    <p:sldId id="2147309915" r:id="rId6"/>
    <p:sldId id="2281" r:id="rId7"/>
    <p:sldId id="2638" r:id="rId8"/>
    <p:sldId id="2147309911" r:id="rId9"/>
  </p:sldIdLst>
  <p:sldSz cx="12192000" cy="6858000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5696"/>
    <a:srgbClr val="71569C"/>
    <a:srgbClr val="2A5CA5"/>
    <a:srgbClr val="0E75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009" autoAdjust="0"/>
    <p:restoredTop sz="96327"/>
  </p:normalViewPr>
  <p:slideViewPr>
    <p:cSldViewPr snapToGrid="0">
      <p:cViewPr varScale="1">
        <p:scale>
          <a:sx n="90" d="100"/>
          <a:sy n="90" d="100"/>
        </p:scale>
        <p:origin x="208" y="9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EB0CD-6B05-CD4F-8908-EA44A0D65CD9}" type="datetimeFigureOut">
              <a:rPr lang="en-US" smtClean="0"/>
              <a:t>3/24/25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56EEE-BA66-364D-85B5-895972C94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588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703B9-5725-77D8-CBCA-D8F5BF47E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28A2FB-D70E-7B11-0462-6EB5AB0279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E67FAFE-1769-751F-AC1D-999A4C4692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3F9D0-0046-021E-E1C9-377AB28AB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956EEE-BA66-364D-85B5-895972C947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22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8A693-AB6B-BC2F-DD01-062B94401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14C9C0-2F17-5192-0DE5-16BCF44580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9E4FC2-70C8-3544-5CC0-5A4B0D5688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415E5-F162-21E2-2880-BB208000A0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956EEE-BA66-364D-85B5-895972C9476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113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956EEE-BA66-364D-85B5-895972C947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81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F4AE3-31ED-97E6-A25B-F725F963C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9BCEB1-6C87-93E9-6072-EE7E36DFC4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6F31A1D-1804-78AC-059C-4CA72B9F12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CCB6C-4186-ED5A-98A4-6C0D4DC46E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EB2A-5E70-2746-ACB6-8937FADA74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55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150971" y="6140927"/>
            <a:ext cx="2844799" cy="365125"/>
          </a:xfrm>
          <a:prstGeom prst="rect">
            <a:avLst/>
          </a:prstGeom>
        </p:spPr>
        <p:txBody>
          <a:bodyPr/>
          <a:lstStyle/>
          <a:p>
            <a:fld id="{DDD7C83D-9829-46FA-8B70-9124784F70D2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lang="en-US" sz="1867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867" b="1" dirty="0">
              <a:solidFill>
                <a:srgbClr val="FFFFFF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150F022-B652-47AD-AA22-7E6EDE768A6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5304" y="762000"/>
            <a:ext cx="11259312" cy="511807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0276229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873DA43-BB4F-40C5-AF20-B1303EB32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4027" y="5642010"/>
            <a:ext cx="11298926" cy="993379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C747407-5624-4D5A-AF6D-7628F818B30A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784" y="6208776"/>
            <a:ext cx="933236" cy="246888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828A105-2343-443D-ACCD-32826BFE454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4028" y="1185548"/>
            <a:ext cx="11281628" cy="4403772"/>
          </a:xfrm>
        </p:spPr>
        <p:txBody>
          <a:bodyPr anchor="t">
            <a:normAutofit/>
          </a:bodyPr>
          <a:lstStyle>
            <a:lvl1pPr marL="0" indent="0" algn="l">
              <a:buNone/>
              <a:defRPr sz="2800" cap="none" baseline="0">
                <a:solidFill>
                  <a:schemeClr val="tx2"/>
                </a:solidFill>
                <a:latin typeface="+mn-lt"/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F432E420-5EFF-4AAE-3A76-B0387ED67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027" y="560635"/>
            <a:ext cx="11298926" cy="624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410592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150971" y="6140927"/>
            <a:ext cx="2844799" cy="365125"/>
          </a:xfrm>
          <a:prstGeom prst="rect">
            <a:avLst/>
          </a:prstGeom>
        </p:spPr>
        <p:txBody>
          <a:bodyPr/>
          <a:lstStyle/>
          <a:p>
            <a:fld id="{97F9F216-8A71-C042-810C-63C3BB078AEF}" type="datetime1">
              <a:rPr lang="en-US" smtClean="0"/>
              <a:t>3/24/25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lang="en-US" sz="1867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867" b="1" dirty="0">
              <a:solidFill>
                <a:srgbClr val="FFFFFF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150F022-B652-47AD-AA22-7E6EDE768A6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65304" y="762000"/>
            <a:ext cx="11259312" cy="511807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1145993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060346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873DA43-BB4F-40C5-AF20-B1303EB32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391" y="5642010"/>
            <a:ext cx="11256264" cy="9933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6344" y="811764"/>
            <a:ext cx="11259312" cy="765109"/>
          </a:xfrm>
        </p:spPr>
        <p:txBody>
          <a:bodyPr anchor="b">
            <a:normAutofit/>
          </a:bodyPr>
          <a:lstStyle>
            <a:lvl1pPr algn="ctr">
              <a:defRPr sz="2800" b="0" cap="none" baseline="0">
                <a:solidFill>
                  <a:srgbClr val="0E756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345" y="4218765"/>
            <a:ext cx="11259311" cy="840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 cap="none" baseline="0">
                <a:solidFill>
                  <a:schemeClr val="tx1"/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151251" y="6141487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DD7C83D-9829-46FA-8B70-9124784F70D2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fld id="{8F82E0A0-C266-4798-8C8F-B9F91E9DA37E}" type="slidenum">
              <a:rPr lang="en-US" sz="1867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867" b="1" dirty="0">
              <a:solidFill>
                <a:srgbClr val="FFFF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7784" y="6208776"/>
            <a:ext cx="933236" cy="246888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828A105-2343-443D-ACCD-32826BFE454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66344" y="1935536"/>
            <a:ext cx="11259311" cy="2150366"/>
          </a:xfrm>
        </p:spPr>
        <p:txBody>
          <a:bodyPr anchor="t">
            <a:normAutofit/>
          </a:bodyPr>
          <a:lstStyle>
            <a:lvl1pPr marL="0" indent="0" algn="ctr">
              <a:buNone/>
              <a:defRPr sz="3200" cap="none" baseline="0">
                <a:solidFill>
                  <a:schemeClr val="tx2"/>
                </a:solidFill>
                <a:latin typeface="+mn-lt"/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029694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B54FF8D-9CB8-45A2-A270-BD0214A886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0409" y="667512"/>
            <a:ext cx="11259312" cy="5586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65257" y="596500"/>
            <a:ext cx="11029616" cy="62970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0409" y="1389646"/>
            <a:ext cx="11259312" cy="48008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46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873DA43-BB4F-40C5-AF20-B1303EB32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6344" y="6089178"/>
            <a:ext cx="11259312" cy="4876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6344" y="811764"/>
            <a:ext cx="11259312" cy="765109"/>
          </a:xfrm>
        </p:spPr>
        <p:txBody>
          <a:bodyPr anchor="b">
            <a:normAutofit/>
          </a:bodyPr>
          <a:lstStyle>
            <a:lvl1pPr algn="ctr">
              <a:defRPr sz="3200" b="0" cap="none" baseline="0">
                <a:solidFill>
                  <a:srgbClr val="0E756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345" y="4218765"/>
            <a:ext cx="11259311" cy="84056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baseline="0">
                <a:solidFill>
                  <a:schemeClr val="tx1"/>
                </a:solidFill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828A105-2343-443D-ACCD-32826BFE454F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66344" y="1935536"/>
            <a:ext cx="11259311" cy="2150366"/>
          </a:xfrm>
        </p:spPr>
        <p:txBody>
          <a:bodyPr anchor="t">
            <a:normAutofit/>
          </a:bodyPr>
          <a:lstStyle>
            <a:lvl1pPr marL="0" indent="0" algn="l">
              <a:buNone/>
              <a:defRPr sz="2800" cap="none" baseline="0">
                <a:solidFill>
                  <a:schemeClr val="tx2"/>
                </a:solidFill>
                <a:latin typeface="+mn-lt"/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413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0873DA43-BB4F-40C5-AF20-B1303EB32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5379" y="6559137"/>
            <a:ext cx="11298926" cy="225907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828A105-2343-443D-ACCD-32826BFE454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44028" y="1185547"/>
            <a:ext cx="11281628" cy="5373590"/>
          </a:xfrm>
        </p:spPr>
        <p:txBody>
          <a:bodyPr anchor="t">
            <a:normAutofit/>
          </a:bodyPr>
          <a:lstStyle>
            <a:lvl1pPr marL="457200" indent="-457200" algn="l">
              <a:buFont typeface="Wingdings" pitchFamily="2" charset="2"/>
              <a:buChar char="§"/>
              <a:defRPr sz="2800" cap="none" baseline="0">
                <a:solidFill>
                  <a:schemeClr val="tx2"/>
                </a:solidFill>
                <a:latin typeface="+mn-lt"/>
              </a:defRPr>
            </a:lvl1pPr>
            <a:lvl2pPr marL="754380" indent="-342900">
              <a:buFont typeface="Wingdings" pitchFamily="2" charset="2"/>
              <a:buChar char="§"/>
              <a:defRPr sz="2400">
                <a:solidFill>
                  <a:schemeClr val="tx2"/>
                </a:solidFill>
              </a:defRPr>
            </a:lvl2pPr>
            <a:lvl3pPr marL="1165860" indent="-342900"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tx2"/>
                </a:solidFill>
              </a:defRPr>
            </a:lvl3pPr>
            <a:lvl4pPr marL="1520190" indent="-285750">
              <a:buClr>
                <a:schemeClr val="tx1"/>
              </a:buClr>
              <a:buFont typeface="Wingdings" pitchFamily="2" charset="2"/>
              <a:buChar char="§"/>
              <a:defRPr sz="1800">
                <a:solidFill>
                  <a:schemeClr val="tx2"/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28</a:t>
            </a:r>
            <a:endParaRPr lang="en-US" dirty="0"/>
          </a:p>
          <a:p>
            <a:pPr lvl="1"/>
            <a:r>
              <a:rPr lang="en-US" dirty="0"/>
              <a:t>24</a:t>
            </a:r>
          </a:p>
          <a:p>
            <a:pPr lvl="2"/>
            <a:r>
              <a:rPr lang="en-US" dirty="0"/>
              <a:t>20 font</a:t>
            </a:r>
          </a:p>
          <a:p>
            <a:pPr lvl="3"/>
            <a:r>
              <a:rPr lang="en-US" sz="1800" dirty="0"/>
              <a:t>18 font</a:t>
            </a:r>
            <a:endParaRPr lang="en-US" dirty="0"/>
          </a:p>
          <a:p>
            <a:pPr lvl="2"/>
            <a:endParaRPr lang="en-US" sz="2400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AB93679A-9929-AB20-209A-3249D31F4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027" y="560635"/>
            <a:ext cx="11298926" cy="624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266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9B10C78-F8DD-93DB-F01A-FB40C7C08715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4028" y="118753"/>
            <a:ext cx="11281628" cy="6634348"/>
          </a:xfrm>
        </p:spPr>
        <p:txBody>
          <a:bodyPr anchor="t">
            <a:normAutofit/>
          </a:bodyPr>
          <a:lstStyle>
            <a:lvl1pPr marL="0" indent="0" algn="l">
              <a:buNone/>
              <a:defRPr sz="2800" cap="none" baseline="0">
                <a:solidFill>
                  <a:schemeClr val="tx2"/>
                </a:solidFill>
                <a:latin typeface="+mn-lt"/>
              </a:defRPr>
            </a:lvl1pPr>
            <a:lvl2pPr marL="41148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8583167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7407-5624-4D5A-AF6D-7628F818B30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>
            <a:lvl1pPr marL="275400" indent="-2754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567000" indent="-2754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810000" indent="-2430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117800" indent="-210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1441800" indent="-210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>
            <a:lvl1pPr marL="275400" indent="-2754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567000" indent="-2754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810000" indent="-2430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117800" indent="-210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1441800" indent="-2106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22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63000" y="6321262"/>
            <a:ext cx="3682467" cy="3886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0">
                <a:solidFill>
                  <a:srgbClr val="1B517F"/>
                </a:solidFill>
              </a:defRPr>
            </a:lvl1pPr>
          </a:lstStyle>
          <a:p>
            <a:fld id="{FC747407-5624-4D5A-AF6D-7628F818B30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Date Placeholder 2"/>
          <p:cNvSpPr>
            <a:spLocks noGrp="1"/>
          </p:cNvSpPr>
          <p:nvPr>
            <p:ph type="dt" sz="half" idx="2"/>
          </p:nvPr>
        </p:nvSpPr>
        <p:spPr>
          <a:xfrm>
            <a:off x="4657665" y="6344773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FC85D09-2D7D-A14F-ACBC-9A83BDA5865B}" type="datetime1">
              <a:rPr lang="en-US" smtClean="0"/>
              <a:t>3/24/25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6DE01FD-44D1-4A9C-A00A-8EC9F40EA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541" y="1185548"/>
            <a:ext cx="11298926" cy="49337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indent="-4572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1pPr>
            <a:lvl2pPr marL="634500" indent="-3429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2pPr>
            <a:lvl3pPr marL="909900" indent="-3429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3pPr>
            <a:lvl4pPr marL="1250100" indent="-34290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4pPr>
            <a:lvl5pPr marL="1516950" indent="-285750">
              <a:buClr>
                <a:schemeClr val="tx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4A0072A8-B9F6-905A-BF2F-85F061DC5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027" y="560635"/>
            <a:ext cx="11298926" cy="624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028108"/>
      </p:ext>
    </p:extLst>
  </p:cSld>
  <p:clrMapOvr>
    <a:masterClrMapping/>
  </p:clrMapOvr>
  <p:transition spd="slow">
    <p:push dir="u"/>
  </p:transition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6541" y="705124"/>
            <a:ext cx="11298926" cy="624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541" y="1537855"/>
            <a:ext cx="11298926" cy="43209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2147" y="6138700"/>
            <a:ext cx="3703311" cy="3886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0">
                <a:solidFill>
                  <a:srgbClr val="0E7565"/>
                </a:solidFill>
              </a:defRPr>
            </a:lvl1pPr>
          </a:lstStyle>
          <a:p>
            <a:pPr algn="ctr"/>
            <a:fld id="{8F82E0A0-C266-4798-8C8F-B9F91E9DA37E}" type="slidenum">
              <a:rPr lang="en-US" sz="1867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867" b="1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6541" y="457199"/>
            <a:ext cx="3703320" cy="100584"/>
          </a:xfrm>
          <a:prstGeom prst="rect">
            <a:avLst/>
          </a:prstGeom>
          <a:solidFill>
            <a:srgbClr val="0E75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100584"/>
          </a:xfrm>
          <a:prstGeom prst="rect">
            <a:avLst/>
          </a:prstGeom>
          <a:solidFill>
            <a:srgbClr val="43A5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4671090" y="6205810"/>
            <a:ext cx="2844799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rgbClr val="0E7565"/>
                </a:solidFill>
              </a:defRPr>
            </a:lvl1pPr>
          </a:lstStyle>
          <a:p>
            <a:fld id="{E4606EA6-EFEA-4C30-9264-4F9291A5780D}" type="datetime1">
              <a:rPr lang="en-US" smtClean="0"/>
              <a:pPr/>
              <a:t>3/24/25</a:t>
            </a:fld>
            <a:endParaRPr lang="en-US" sz="1867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74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4" r:id="rId2"/>
    <p:sldLayoutId id="2147483765" r:id="rId3"/>
    <p:sldLayoutId id="2147483771" r:id="rId4"/>
    <p:sldLayoutId id="2147483785" r:id="rId5"/>
    <p:sldLayoutId id="2147483786" r:id="rId6"/>
  </p:sldLayoutIdLst>
  <p:transition spd="slow">
    <p:push dir="u"/>
  </p:transition>
  <p:txStyles>
    <p:titleStyle>
      <a:lvl1pPr algn="ctr" defTabSz="411480" rtl="0" eaLnBrk="1" latinLnBrk="0" hangingPunct="1">
        <a:spcBef>
          <a:spcPct val="0"/>
        </a:spcBef>
        <a:buNone/>
        <a:defRPr sz="3600" b="0" kern="1200" cap="none" baseline="0">
          <a:solidFill>
            <a:srgbClr val="0E7565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5400" indent="-275400" algn="l" defTabSz="411480" rtl="0" eaLnBrk="1" latinLnBrk="0" hangingPunct="1">
        <a:spcBef>
          <a:spcPct val="20000"/>
        </a:spcBef>
        <a:spcAft>
          <a:spcPts val="540"/>
        </a:spcAft>
        <a:buClr>
          <a:srgbClr val="43A598"/>
        </a:buClr>
        <a:buSzPct val="92000"/>
        <a:buFont typeface="Wingdings 2" panose="05020102010507070707" pitchFamily="18" charset="2"/>
        <a:buChar char="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67000" indent="-27540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00" indent="-24300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117800" indent="-21060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1800" indent="-21060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71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6pPr>
      <a:lvl7pPr marL="198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7pPr>
      <a:lvl8pPr marL="225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8pPr>
      <a:lvl9pPr marL="252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4027" y="560635"/>
            <a:ext cx="11298926" cy="624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541" y="1193985"/>
            <a:ext cx="11298926" cy="4664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2147" y="6138700"/>
            <a:ext cx="3703311" cy="3886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0">
                <a:solidFill>
                  <a:srgbClr val="0E7565"/>
                </a:solidFill>
              </a:defRPr>
            </a:lvl1pPr>
          </a:lstStyle>
          <a:p>
            <a:fld id="{FC747407-5624-4D5A-AF6D-7628F818B30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41" y="457199"/>
            <a:ext cx="3703320" cy="100584"/>
          </a:xfrm>
          <a:prstGeom prst="rect">
            <a:avLst/>
          </a:prstGeom>
          <a:solidFill>
            <a:srgbClr val="0E756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100584"/>
          </a:xfrm>
          <a:prstGeom prst="rect">
            <a:avLst/>
          </a:prstGeom>
          <a:solidFill>
            <a:srgbClr val="43A5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00FC7E-F585-DBAA-D6BD-F27006ED6CB1}"/>
              </a:ext>
            </a:extLst>
          </p:cNvPr>
          <p:cNvCxnSpPr/>
          <p:nvPr userDrawn="1"/>
        </p:nvCxnSpPr>
        <p:spPr>
          <a:xfrm>
            <a:off x="444027" y="1185547"/>
            <a:ext cx="11298926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70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</p:sldLayoutIdLst>
  <p:transition spd="slow">
    <p:push dir="u"/>
  </p:transition>
  <p:hf sldNum="0" hdr="0" ftr="0" dt="0"/>
  <p:txStyles>
    <p:titleStyle>
      <a:lvl1pPr algn="ctr" defTabSz="411480" rtl="0" eaLnBrk="1" latinLnBrk="0" hangingPunct="1">
        <a:spcBef>
          <a:spcPct val="0"/>
        </a:spcBef>
        <a:buNone/>
        <a:defRPr sz="3600" b="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411480" rtl="0" eaLnBrk="1" latinLnBrk="0" hangingPunct="1">
        <a:spcBef>
          <a:spcPct val="20000"/>
        </a:spcBef>
        <a:spcAft>
          <a:spcPts val="540"/>
        </a:spcAft>
        <a:buClr>
          <a:schemeClr val="tx1"/>
        </a:buClr>
        <a:buSzPct val="92000"/>
        <a:buFont typeface="Wingdings 2" panose="05020102010507070707" pitchFamily="18" charset="2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7000" indent="-275400" algn="l" defTabSz="411480" rtl="0" eaLnBrk="1" latinLnBrk="0" hangingPunct="1">
        <a:spcBef>
          <a:spcPct val="20000"/>
        </a:spcBef>
        <a:spcAft>
          <a:spcPts val="540"/>
        </a:spcAft>
        <a:buClr>
          <a:schemeClr val="tx1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00" indent="-243000" algn="l" defTabSz="411480" rtl="0" eaLnBrk="1" latinLnBrk="0" hangingPunct="1">
        <a:spcBef>
          <a:spcPct val="20000"/>
        </a:spcBef>
        <a:spcAft>
          <a:spcPts val="540"/>
        </a:spcAft>
        <a:buClr>
          <a:schemeClr val="tx1"/>
        </a:buClr>
        <a:buSzPct val="92000"/>
        <a:buFont typeface="Wingdings 2" panose="05020102010507070707" pitchFamily="18" charset="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117800" indent="-210600" algn="l" defTabSz="411480" rtl="0" eaLnBrk="1" latinLnBrk="0" hangingPunct="1">
        <a:spcBef>
          <a:spcPct val="20000"/>
        </a:spcBef>
        <a:spcAft>
          <a:spcPts val="540"/>
        </a:spcAft>
        <a:buClr>
          <a:schemeClr val="tx1"/>
        </a:buClr>
        <a:buSzPct val="92000"/>
        <a:buFont typeface="Wingdings 2" panose="05020102010507070707" pitchFamily="18" charset="2"/>
        <a:buChar char="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1800" indent="-210600" algn="l" defTabSz="411480" rtl="0" eaLnBrk="1" latinLnBrk="0" hangingPunct="1">
        <a:spcBef>
          <a:spcPct val="20000"/>
        </a:spcBef>
        <a:spcAft>
          <a:spcPts val="540"/>
        </a:spcAft>
        <a:buClr>
          <a:schemeClr val="tx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71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6pPr>
      <a:lvl7pPr marL="198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7pPr>
      <a:lvl8pPr marL="225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8pPr>
      <a:lvl9pPr marL="2520000" indent="-205740" algn="l" defTabSz="411480" rtl="0" eaLnBrk="1" latinLnBrk="0" hangingPunct="1">
        <a:spcBef>
          <a:spcPct val="20000"/>
        </a:spcBef>
        <a:spcAft>
          <a:spcPts val="54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08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41148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5EA3D-F62C-1B00-AAB9-F6D4A13F3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BA4A390-4C6B-D089-0BB3-1493642B1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826" y="0"/>
            <a:ext cx="9612174" cy="6848674"/>
          </a:xfrm>
          <a:prstGeom prst="rect">
            <a:avLst/>
          </a:prstGeom>
          <a:noFill/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DD33A00E-81BC-51C7-2A45-C46054B8460F}"/>
              </a:ext>
            </a:extLst>
          </p:cNvPr>
          <p:cNvSpPr txBox="1">
            <a:spLocks/>
          </p:cNvSpPr>
          <p:nvPr/>
        </p:nvSpPr>
        <p:spPr>
          <a:xfrm>
            <a:off x="140815" y="5962284"/>
            <a:ext cx="2439011" cy="441373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411480" rtl="0" eaLnBrk="1" latinLnBrk="0" hangingPunct="1">
              <a:spcBef>
                <a:spcPct val="0"/>
              </a:spcBef>
              <a:buNone/>
              <a:defRPr sz="3600" b="0" kern="1200" cap="none" baseline="0">
                <a:solidFill>
                  <a:srgbClr val="0E7565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b="1" dirty="0"/>
              <a:t>Medications/Pathways</a:t>
            </a:r>
          </a:p>
          <a:p>
            <a:r>
              <a:rPr lang="en-US" sz="1600" b="1" dirty="0"/>
              <a:t>for Type 2 Diabetes</a:t>
            </a:r>
            <a:endParaRPr lang="en-US" sz="1600" dirty="0"/>
          </a:p>
          <a:p>
            <a:pPr algn="l"/>
            <a:r>
              <a:rPr lang="en-US" sz="1400" dirty="0">
                <a:solidFill>
                  <a:schemeClr val="tx1"/>
                </a:solidFill>
              </a:rPr>
              <a:t>GLP-1 </a:t>
            </a:r>
            <a:r>
              <a:rPr lang="en-US" sz="1400" dirty="0" err="1">
                <a:solidFill>
                  <a:schemeClr val="tx1"/>
                </a:solidFill>
              </a:rPr>
              <a:t>RAgonists</a:t>
            </a:r>
            <a:r>
              <a:rPr lang="en-US" sz="1400" dirty="0">
                <a:solidFill>
                  <a:schemeClr val="tx1"/>
                </a:solidFill>
              </a:rPr>
              <a:t> w </a:t>
            </a:r>
            <a:r>
              <a:rPr lang="en-US" sz="1400" b="1" dirty="0">
                <a:solidFill>
                  <a:schemeClr val="tx1"/>
                </a:solidFill>
              </a:rPr>
              <a:t>CV benefit </a:t>
            </a:r>
            <a:r>
              <a:rPr lang="en-US" sz="1400" dirty="0">
                <a:solidFill>
                  <a:schemeClr val="tx1"/>
                </a:solidFill>
              </a:rPr>
              <a:t>includes Liraglutide, </a:t>
            </a:r>
            <a:r>
              <a:rPr lang="en-US" sz="1400" dirty="0" err="1">
                <a:solidFill>
                  <a:schemeClr val="tx1"/>
                </a:solidFill>
              </a:rPr>
              <a:t>semaglutide</a:t>
            </a:r>
            <a:r>
              <a:rPr lang="en-US" sz="1400" dirty="0">
                <a:solidFill>
                  <a:schemeClr val="tx1"/>
                </a:solidFill>
              </a:rPr>
              <a:t>, and dulaglutide</a:t>
            </a: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r>
              <a:rPr lang="en-US" sz="1400" dirty="0">
                <a:solidFill>
                  <a:schemeClr val="tx1"/>
                </a:solidFill>
              </a:rPr>
              <a:t>SGLT2-i all reduce HF admits</a:t>
            </a: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r>
              <a:rPr lang="en-US" sz="1400" dirty="0">
                <a:solidFill>
                  <a:schemeClr val="tx1"/>
                </a:solidFill>
              </a:rPr>
              <a:t>With A1c still up, need both</a:t>
            </a:r>
          </a:p>
          <a:p>
            <a:pPr algn="l"/>
            <a:endParaRPr lang="en-US" sz="1400" b="1" dirty="0">
              <a:solidFill>
                <a:schemeClr val="tx1"/>
              </a:solidFill>
            </a:endParaRPr>
          </a:p>
          <a:p>
            <a:pPr algn="l"/>
            <a:r>
              <a:rPr lang="en-US" sz="1400" dirty="0">
                <a:solidFill>
                  <a:schemeClr val="tx1"/>
                </a:solidFill>
              </a:rPr>
              <a:t>Add low dose TZD as well</a:t>
            </a:r>
            <a:r>
              <a:rPr lang="en-US" sz="1400" u="sng" dirty="0">
                <a:solidFill>
                  <a:srgbClr val="FF0000"/>
                </a:solidFill>
              </a:rPr>
              <a:t> but if HF avoid</a:t>
            </a:r>
            <a:endParaRPr lang="en-US" sz="1600" u="sng" dirty="0">
              <a:solidFill>
                <a:srgbClr val="FF0000"/>
              </a:solidFill>
            </a:endParaRPr>
          </a:p>
          <a:p>
            <a:pPr algn="l"/>
            <a:endParaRPr lang="en-US" sz="1400" dirty="0"/>
          </a:p>
          <a:p>
            <a:pPr algn="l"/>
            <a:r>
              <a:rPr lang="en-US" sz="1400" b="1" dirty="0">
                <a:solidFill>
                  <a:schemeClr val="tx1"/>
                </a:solidFill>
              </a:rPr>
              <a:t>With HF</a:t>
            </a:r>
            <a:r>
              <a:rPr lang="en-US" sz="1400" dirty="0">
                <a:solidFill>
                  <a:schemeClr val="tx1"/>
                </a:solidFill>
              </a:rPr>
              <a:t>:  SGLT2-inhibitors</a:t>
            </a: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r>
              <a:rPr lang="en-US" sz="1600" b="1" dirty="0">
                <a:solidFill>
                  <a:schemeClr val="tx2"/>
                </a:solidFill>
              </a:rPr>
              <a:t>Renal Concerns</a:t>
            </a:r>
          </a:p>
          <a:p>
            <a:pPr algn="l"/>
            <a:r>
              <a:rPr lang="en-US" sz="1400" dirty="0">
                <a:solidFill>
                  <a:schemeClr val="tx1"/>
                </a:solidFill>
              </a:rPr>
              <a:t>SGLT2i first choice; (Canagliflozin, </a:t>
            </a:r>
            <a:r>
              <a:rPr lang="en-US" sz="1400" dirty="0" err="1">
                <a:solidFill>
                  <a:schemeClr val="tx1"/>
                </a:solidFill>
              </a:rPr>
              <a:t>Dapa</a:t>
            </a:r>
            <a:r>
              <a:rPr lang="en-US" sz="1400" dirty="0">
                <a:solidFill>
                  <a:schemeClr val="tx1"/>
                </a:solidFill>
              </a:rPr>
              <a:t>-, Empa-) eGFR &lt;60ml/min or albuminuria (&gt;30mg.g), reduce dose of SGLT2i</a:t>
            </a: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r>
              <a:rPr lang="en-US" sz="1400" dirty="0">
                <a:solidFill>
                  <a:schemeClr val="tx1"/>
                </a:solidFill>
              </a:rPr>
              <a:t>Consider combination GLP-1 </a:t>
            </a:r>
            <a:r>
              <a:rPr lang="en-US" sz="1400" dirty="0" err="1">
                <a:solidFill>
                  <a:schemeClr val="tx1"/>
                </a:solidFill>
              </a:rPr>
              <a:t>RAg</a:t>
            </a:r>
            <a:r>
              <a:rPr lang="en-US" sz="1400" dirty="0">
                <a:solidFill>
                  <a:schemeClr val="tx1"/>
                </a:solidFill>
              </a:rPr>
              <a:t> and SGLT2-inhib if A1c elevated</a:t>
            </a: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r>
              <a:rPr lang="en-US" sz="1400" dirty="0">
                <a:solidFill>
                  <a:schemeClr val="tx1"/>
                </a:solidFill>
              </a:rPr>
              <a:t>Don’t forget Metformin as baseline medication (</a:t>
            </a:r>
            <a:r>
              <a:rPr lang="en-US" sz="1400" b="1" dirty="0">
                <a:solidFill>
                  <a:srgbClr val="FF0000"/>
                </a:solidFill>
              </a:rPr>
              <a:t>use generic XR formulation - specify</a:t>
            </a:r>
            <a:r>
              <a:rPr lang="en-US" sz="1400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US" sz="1400" dirty="0">
              <a:solidFill>
                <a:schemeClr val="tx1"/>
              </a:solidFill>
            </a:endParaRPr>
          </a:p>
          <a:p>
            <a:pPr algn="l"/>
            <a:endParaRPr lang="en-US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800" b="1" dirty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7371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1375517-693F-2BCB-EE5B-41D55B49E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389744"/>
              </p:ext>
            </p:extLst>
          </p:nvPr>
        </p:nvGraphicFramePr>
        <p:xfrm>
          <a:off x="633410" y="640268"/>
          <a:ext cx="10649781" cy="3530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9334">
                  <a:extLst>
                    <a:ext uri="{9D8B030D-6E8A-4147-A177-3AD203B41FA5}">
                      <a16:colId xmlns:a16="http://schemas.microsoft.com/office/drawing/2014/main" val="900395995"/>
                    </a:ext>
                  </a:extLst>
                </a:gridCol>
                <a:gridCol w="4263860">
                  <a:extLst>
                    <a:ext uri="{9D8B030D-6E8A-4147-A177-3AD203B41FA5}">
                      <a16:colId xmlns:a16="http://schemas.microsoft.com/office/drawing/2014/main" val="1617646696"/>
                    </a:ext>
                  </a:extLst>
                </a:gridCol>
                <a:gridCol w="4436587">
                  <a:extLst>
                    <a:ext uri="{9D8B030D-6E8A-4147-A177-3AD203B41FA5}">
                      <a16:colId xmlns:a16="http://schemas.microsoft.com/office/drawing/2014/main" val="3398795463"/>
                    </a:ext>
                  </a:extLst>
                </a:gridCol>
              </a:tblGrid>
              <a:tr h="211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Product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Dosing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eFGR Dose Adjustment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3748276"/>
                  </a:ext>
                </a:extLst>
              </a:tr>
              <a:tr h="105240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Metformin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500mg once or twice daily, titrate weekly to 1000mg twice daily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eGFR 45-60 ml/min: monitor kidney function closely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eGFR 30-45: Max dose 500mg twice daily, use caution initiating new therapy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eGFR &lt;30: use contraindicated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2635144"/>
                  </a:ext>
                </a:extLst>
              </a:tr>
              <a:tr h="41477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Adverse Effects: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Diarrhea, gas/bloating, nausea/vomiting, reflux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9839141"/>
                  </a:ext>
                </a:extLst>
              </a:tr>
              <a:tr h="1264951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Pearls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</a:rPr>
                        <a:t>Typically considered first line treatment and </a:t>
                      </a:r>
                      <a:r>
                        <a:rPr lang="en-US" sz="1400" i="1" dirty="0">
                          <a:effectLst/>
                        </a:rPr>
                        <a:t>should</a:t>
                      </a:r>
                      <a:r>
                        <a:rPr lang="en-US" sz="1400" dirty="0">
                          <a:effectLst/>
                        </a:rPr>
                        <a:t> be used in combination with other classes (GLP-1/SGLT-2) for optimal outcomes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</a:rPr>
                        <a:t>Slow dose titration can decrease GI adverse effects (increase by 500mg/day once every 1-2 weeks)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</a:rPr>
                        <a:t>Using extended-release product can decrease lower GI adverse effects, but does not decrease bloating/reflux. Take all metformin with food to minimize.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</a:rPr>
                        <a:t>Use caution when selecting ER products-some formulations (</a:t>
                      </a:r>
                      <a:r>
                        <a:rPr lang="en-US" sz="1400" dirty="0" err="1">
                          <a:effectLst/>
                        </a:rPr>
                        <a:t>Glumetza</a:t>
                      </a:r>
                      <a:r>
                        <a:rPr lang="en-US" sz="1400" dirty="0">
                          <a:effectLst/>
                        </a:rPr>
                        <a:t>) may be more expensive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</a:rPr>
                        <a:t>Monitor B12-can cause deficiency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220124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15D7D87-BD47-9223-8F7F-E2D54AD83555}"/>
              </a:ext>
            </a:extLst>
          </p:cNvPr>
          <p:cNvSpPr txBox="1"/>
          <p:nvPr/>
        </p:nvSpPr>
        <p:spPr>
          <a:xfrm>
            <a:off x="159658" y="71381"/>
            <a:ext cx="11872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Metformin &amp; TZDs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A898C3-59FD-8B88-5FA6-6953BD397A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021474"/>
              </p:ext>
            </p:extLst>
          </p:nvPr>
        </p:nvGraphicFramePr>
        <p:xfrm>
          <a:off x="633411" y="4264780"/>
          <a:ext cx="10649780" cy="23044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9334">
                  <a:extLst>
                    <a:ext uri="{9D8B030D-6E8A-4147-A177-3AD203B41FA5}">
                      <a16:colId xmlns:a16="http://schemas.microsoft.com/office/drawing/2014/main" val="1257672007"/>
                    </a:ext>
                  </a:extLst>
                </a:gridCol>
                <a:gridCol w="4263860">
                  <a:extLst>
                    <a:ext uri="{9D8B030D-6E8A-4147-A177-3AD203B41FA5}">
                      <a16:colId xmlns:a16="http://schemas.microsoft.com/office/drawing/2014/main" val="1302057285"/>
                    </a:ext>
                  </a:extLst>
                </a:gridCol>
                <a:gridCol w="4436586">
                  <a:extLst>
                    <a:ext uri="{9D8B030D-6E8A-4147-A177-3AD203B41FA5}">
                      <a16:colId xmlns:a16="http://schemas.microsoft.com/office/drawing/2014/main" val="2518102587"/>
                    </a:ext>
                  </a:extLst>
                </a:gridCol>
              </a:tblGrid>
              <a:tr h="3203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Product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Dosing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eFGR Dose Adjustment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2244198"/>
                  </a:ext>
                </a:extLst>
              </a:tr>
              <a:tr h="32032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Pioglitazone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15-30mg daily (max dose 45mg/day)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none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8570521"/>
                  </a:ext>
                </a:extLst>
              </a:tr>
              <a:tr h="993611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Adverse Effects: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New onset or exacerbation of heart failure (do not use in patients with symptomatic HF)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>
                          <a:effectLst/>
                        </a:rPr>
                        <a:t>Edema, headache, increase risk of fractures (greater in females)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126797"/>
                  </a:ext>
                </a:extLst>
              </a:tr>
              <a:tr h="656966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Pearls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</a:rPr>
                        <a:t>Can also decrease TG and increase HDL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May be beneficial in patients with prediabetes and history of stroke (without heart failure)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29641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922845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C9B7B-46D5-C5C6-FD68-93CC157A3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4D3CF3C-2300-21A5-25F9-2E1C3D1CB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725192"/>
              </p:ext>
            </p:extLst>
          </p:nvPr>
        </p:nvGraphicFramePr>
        <p:xfrm>
          <a:off x="279700" y="594601"/>
          <a:ext cx="11752641" cy="6110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1850">
                  <a:extLst>
                    <a:ext uri="{9D8B030D-6E8A-4147-A177-3AD203B41FA5}">
                      <a16:colId xmlns:a16="http://schemas.microsoft.com/office/drawing/2014/main" val="4278811946"/>
                    </a:ext>
                  </a:extLst>
                </a:gridCol>
                <a:gridCol w="6727723">
                  <a:extLst>
                    <a:ext uri="{9D8B030D-6E8A-4147-A177-3AD203B41FA5}">
                      <a16:colId xmlns:a16="http://schemas.microsoft.com/office/drawing/2014/main" val="2623341436"/>
                    </a:ext>
                  </a:extLst>
                </a:gridCol>
                <a:gridCol w="2393068">
                  <a:extLst>
                    <a:ext uri="{9D8B030D-6E8A-4147-A177-3AD203B41FA5}">
                      <a16:colId xmlns:a16="http://schemas.microsoft.com/office/drawing/2014/main" val="2893277778"/>
                    </a:ext>
                  </a:extLst>
                </a:gridCol>
              </a:tblGrid>
              <a:tr h="280120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 Product​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Dosing​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eGFR Dose Adjustment​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extLst>
                  <a:ext uri="{0D108BD9-81ED-4DB2-BD59-A6C34878D82A}">
                    <a16:rowId xmlns:a16="http://schemas.microsoft.com/office/drawing/2014/main" val="3841239293"/>
                  </a:ext>
                </a:extLst>
              </a:tr>
              <a:tr h="518786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dirty="0">
                          <a:effectLst/>
                        </a:rPr>
                        <a:t>Exenatide (</a:t>
                      </a:r>
                      <a:r>
                        <a:rPr lang="en-US" sz="1400" b="0" dirty="0" err="1">
                          <a:effectLst/>
                        </a:rPr>
                        <a:t>Byetta</a:t>
                      </a:r>
                      <a:r>
                        <a:rPr lang="en-US" sz="1400" b="0" baseline="30000" dirty="0">
                          <a:effectLst/>
                        </a:rPr>
                        <a:t>®</a:t>
                      </a:r>
                      <a:r>
                        <a:rPr lang="en-US" sz="1400" b="0" dirty="0">
                          <a:effectLst/>
                        </a:rPr>
                        <a:t>)​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5 mcg  BID given 1 hour before meal, may titrate to 10 mcg BID after 4 weeks (Max dose 20 mcg/day)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CrCl &lt;30 ml/min: Do not use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extLst>
                  <a:ext uri="{0D108BD9-81ED-4DB2-BD59-A6C34878D82A}">
                    <a16:rowId xmlns:a16="http://schemas.microsoft.com/office/drawing/2014/main" val="4233217552"/>
                  </a:ext>
                </a:extLst>
              </a:tr>
              <a:tr h="5187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Exenatide ER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(</a:t>
                      </a:r>
                      <a:r>
                        <a:rPr lang="en-US" sz="1400" b="0" dirty="0" err="1">
                          <a:effectLst/>
                        </a:rPr>
                        <a:t>Bydureon</a:t>
                      </a:r>
                      <a:r>
                        <a:rPr lang="en-US" sz="1400" b="0" baseline="30000" dirty="0">
                          <a:effectLst/>
                        </a:rPr>
                        <a:t>®</a:t>
                      </a:r>
                      <a:r>
                        <a:rPr lang="en-US" sz="1400" b="0" dirty="0">
                          <a:effectLst/>
                        </a:rPr>
                        <a:t>)​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2mg once weekly​ (no titration)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eGFR &lt;45 ml/min: Do not use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extLst>
                  <a:ext uri="{0D108BD9-81ED-4DB2-BD59-A6C34878D82A}">
                    <a16:rowId xmlns:a16="http://schemas.microsoft.com/office/drawing/2014/main" val="1886525194"/>
                  </a:ext>
                </a:extLst>
              </a:tr>
              <a:tr h="518786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sng" dirty="0">
                          <a:solidFill>
                            <a:schemeClr val="bg1"/>
                          </a:solidFill>
                          <a:effectLst/>
                        </a:rPr>
                        <a:t>Dulaglutide  (Trulicity</a:t>
                      </a:r>
                      <a:r>
                        <a:rPr lang="en-US" sz="1400" u="sng" baseline="30000" dirty="0">
                          <a:solidFill>
                            <a:schemeClr val="bg1"/>
                          </a:solidFill>
                          <a:effectLst/>
                        </a:rPr>
                        <a:t>®</a:t>
                      </a:r>
                      <a:r>
                        <a:rPr lang="en-US" sz="1400" u="sng" dirty="0">
                          <a:solidFill>
                            <a:schemeClr val="bg1"/>
                          </a:solidFill>
                          <a:effectLst/>
                        </a:rPr>
                        <a:t>)​</a:t>
                      </a:r>
                      <a:endParaRPr lang="en-US" sz="1400" u="sng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0.75mg weekly x 4-8 weeks, may increase dose no more often than every 4 weeks (Max dose 4.5mg)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none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extLst>
                  <a:ext uri="{0D108BD9-81ED-4DB2-BD59-A6C34878D82A}">
                    <a16:rowId xmlns:a16="http://schemas.microsoft.com/office/drawing/2014/main" val="144600515"/>
                  </a:ext>
                </a:extLst>
              </a:tr>
              <a:tr h="518786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sng" dirty="0">
                          <a:solidFill>
                            <a:schemeClr val="bg1"/>
                          </a:solidFill>
                          <a:effectLst/>
                        </a:rPr>
                        <a:t>Liraglutide (Victoza</a:t>
                      </a:r>
                      <a:r>
                        <a:rPr lang="en-US" sz="1400" u="sng" baseline="30000" dirty="0">
                          <a:solidFill>
                            <a:schemeClr val="bg1"/>
                          </a:solidFill>
                          <a:effectLst/>
                        </a:rPr>
                        <a:t>®</a:t>
                      </a:r>
                      <a:r>
                        <a:rPr lang="en-US" sz="1400" u="sng" dirty="0">
                          <a:solidFill>
                            <a:schemeClr val="bg1"/>
                          </a:solidFill>
                          <a:effectLst/>
                        </a:rPr>
                        <a:t>)​</a:t>
                      </a:r>
                      <a:endParaRPr lang="en-US" sz="1400" u="sng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0.6 mg daily x 1 week then increase to 1.2 mg (minimally effective dose). May increase up to 1.8mg after 1 week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none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extLst>
                  <a:ext uri="{0D108BD9-81ED-4DB2-BD59-A6C34878D82A}">
                    <a16:rowId xmlns:a16="http://schemas.microsoft.com/office/drawing/2014/main" val="412037809"/>
                  </a:ext>
                </a:extLst>
              </a:tr>
              <a:tr h="518786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u="sng" dirty="0" err="1">
                          <a:solidFill>
                            <a:schemeClr val="bg1"/>
                          </a:solidFill>
                          <a:effectLst/>
                        </a:rPr>
                        <a:t>Semaglutide</a:t>
                      </a:r>
                      <a:r>
                        <a:rPr lang="en-US" sz="1400" u="sng" dirty="0">
                          <a:solidFill>
                            <a:schemeClr val="bg1"/>
                          </a:solidFill>
                          <a:effectLst/>
                        </a:rPr>
                        <a:t> (Ozempic</a:t>
                      </a:r>
                      <a:r>
                        <a:rPr lang="en-US" sz="1400" u="sng" baseline="30000" dirty="0">
                          <a:solidFill>
                            <a:schemeClr val="bg1"/>
                          </a:solidFill>
                          <a:effectLst/>
                        </a:rPr>
                        <a:t>®</a:t>
                      </a:r>
                      <a:r>
                        <a:rPr lang="en-US" sz="1400" u="sng" dirty="0">
                          <a:solidFill>
                            <a:schemeClr val="bg1"/>
                          </a:solidFill>
                          <a:effectLst/>
                        </a:rPr>
                        <a:t>)​</a:t>
                      </a:r>
                      <a:endParaRPr lang="en-US" sz="1400" u="sng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0.25 mg x 4 weeks, then increase to 0.5 mg weekly (minimally effective dose). May increase to next pen strength no more often than every 4 weeks (Max dose 2 mg)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none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extLst>
                  <a:ext uri="{0D108BD9-81ED-4DB2-BD59-A6C34878D82A}">
                    <a16:rowId xmlns:a16="http://schemas.microsoft.com/office/drawing/2014/main" val="53834986"/>
                  </a:ext>
                </a:extLst>
              </a:tr>
              <a:tr h="518786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0" dirty="0" err="1">
                          <a:effectLst/>
                        </a:rPr>
                        <a:t>Semaglutide</a:t>
                      </a:r>
                      <a:r>
                        <a:rPr lang="en-US" sz="1400" b="0" dirty="0">
                          <a:effectLst/>
                        </a:rPr>
                        <a:t>  (</a:t>
                      </a:r>
                      <a:r>
                        <a:rPr lang="en-US" sz="1400" b="0" dirty="0" err="1">
                          <a:effectLst/>
                        </a:rPr>
                        <a:t>Rybelsus</a:t>
                      </a:r>
                      <a:r>
                        <a:rPr lang="en-US" sz="1400" b="0" baseline="30000" dirty="0">
                          <a:effectLst/>
                        </a:rPr>
                        <a:t>®</a:t>
                      </a:r>
                      <a:r>
                        <a:rPr lang="en-US" sz="1400" b="0" dirty="0">
                          <a:effectLst/>
                        </a:rPr>
                        <a:t>)​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</a:rPr>
                        <a:t>3 mg daily x 4 weeks, then increase to 7mg (minimally effective dose). May increase to 14mg daily after 30 days (Max dose 14mg daily)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</a:rPr>
                        <a:t>none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extLst>
                  <a:ext uri="{0D108BD9-81ED-4DB2-BD59-A6C34878D82A}">
                    <a16:rowId xmlns:a16="http://schemas.microsoft.com/office/drawing/2014/main" val="1749433621"/>
                  </a:ext>
                </a:extLst>
              </a:tr>
              <a:tr h="599644"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b="0" dirty="0" err="1">
                          <a:effectLst/>
                        </a:rPr>
                        <a:t>Tirzepatide</a:t>
                      </a:r>
                      <a:r>
                        <a:rPr lang="en-US" sz="1200" b="0" dirty="0">
                          <a:effectLst/>
                        </a:rPr>
                        <a:t> (</a:t>
                      </a:r>
                      <a:r>
                        <a:rPr lang="en-US" sz="1200" b="0" dirty="0" err="1">
                          <a:effectLst/>
                        </a:rPr>
                        <a:t>Mounjaro</a:t>
                      </a:r>
                      <a:r>
                        <a:rPr lang="en-US" sz="1200" b="0" baseline="30000" dirty="0">
                          <a:effectLst/>
                        </a:rPr>
                        <a:t>®</a:t>
                      </a:r>
                      <a:r>
                        <a:rPr lang="en-US" sz="1200" b="0" dirty="0">
                          <a:effectLst/>
                        </a:rPr>
                        <a:t>)</a:t>
                      </a:r>
                    </a:p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800" b="0" dirty="0">
                          <a:effectLst/>
                        </a:rPr>
                        <a:t>(GLP-1/GIP agonist, CV trials in progress)</a:t>
                      </a:r>
                      <a:endParaRPr lang="en-US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</a:rPr>
                        <a:t>2.5 mg weekly x 4 weeks, then increase to 5mg weekly (minimally effective dose). May increase in 2.5mg/week increments every 4 weeks to max 15mg/week.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>
                  <a:txBody>
                    <a:bodyPr/>
                    <a:lstStyle/>
                    <a:p>
                      <a:pPr marL="0" marR="0" fontAlgn="base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</a:rPr>
                        <a:t>none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extLst>
                  <a:ext uri="{0D108BD9-81ED-4DB2-BD59-A6C34878D82A}">
                    <a16:rowId xmlns:a16="http://schemas.microsoft.com/office/drawing/2014/main" val="3886142906"/>
                  </a:ext>
                </a:extLst>
              </a:tr>
              <a:tr h="722695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</a:rPr>
                        <a:t>Adverse Effects: </a:t>
                      </a:r>
                      <a:r>
                        <a:rPr lang="en-US" sz="1400" b="0" dirty="0">
                          <a:effectLst/>
                        </a:rPr>
                        <a:t>​</a:t>
                      </a:r>
                    </a:p>
                    <a:p>
                      <a:pPr marL="171450" marR="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Nausea, vomiting, diarrhea</a:t>
                      </a:r>
                    </a:p>
                    <a:p>
                      <a:pPr marL="171450" marR="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black box warning against use in patients with family history of medullary thyroid cancer or multiple endocrine neoplasia-2 ​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7136934"/>
                  </a:ext>
                </a:extLst>
              </a:tr>
              <a:tr h="1395823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sng" dirty="0">
                          <a:effectLst/>
                        </a:rPr>
                        <a:t>Pearls: </a:t>
                      </a:r>
                    </a:p>
                    <a:p>
                      <a:pPr marL="171450" marR="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Eating smaller meals with lower fat content (avoid greasy foods) increases GI tolerability </a:t>
                      </a:r>
                    </a:p>
                    <a:p>
                      <a:pPr marL="171450" marR="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Be sure to optimize dosing beyond starting doses after 4 weeks. Continue to increase dose every 4 weeks if BG remain above goals</a:t>
                      </a:r>
                    </a:p>
                    <a:p>
                      <a:pPr marL="171450" marR="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May require lower doses of insulin to avoid hypoglycemia</a:t>
                      </a:r>
                    </a:p>
                    <a:p>
                      <a:pPr marL="171450" marR="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Discontinue if pancreatitis is suspected</a:t>
                      </a:r>
                    </a:p>
                    <a:p>
                      <a:pPr marL="171450" marR="0" lvl="0" indent="-1714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>
                          <a:effectLst/>
                        </a:rPr>
                        <a:t>Avoid use with DPP-4 (no added glucose benefit with increased cost) 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406" marR="61406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1428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77E3DBF-9F5D-4E79-AA4E-1CC62BE5B19F}"/>
              </a:ext>
            </a:extLst>
          </p:cNvPr>
          <p:cNvSpPr txBox="1"/>
          <p:nvPr/>
        </p:nvSpPr>
        <p:spPr>
          <a:xfrm>
            <a:off x="159658" y="71381"/>
            <a:ext cx="11872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GLP-1 Receptor Agonists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F1FA8F-E7BD-63E1-6789-D11FB72CCAFC}"/>
              </a:ext>
            </a:extLst>
          </p:cNvPr>
          <p:cNvSpPr txBox="1"/>
          <p:nvPr/>
        </p:nvSpPr>
        <p:spPr>
          <a:xfrm>
            <a:off x="7862134" y="6343577"/>
            <a:ext cx="4050166" cy="362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FFFF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400" b="1" u="sng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Bolded</a:t>
            </a:r>
            <a:r>
              <a:rPr lang="en-US" sz="14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 have proven CVD benefit</a:t>
            </a:r>
            <a:endParaRPr lang="en-US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499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F313B-1487-E197-F262-1CEA365A6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54D3B12-DBC8-E3D9-C986-242925F3AA3A}"/>
              </a:ext>
            </a:extLst>
          </p:cNvPr>
          <p:cNvGraphicFramePr>
            <a:graphicFrameLocks noGrp="1"/>
          </p:cNvGraphicFramePr>
          <p:nvPr/>
        </p:nvGraphicFramePr>
        <p:xfrm>
          <a:off x="213360" y="584776"/>
          <a:ext cx="11917121" cy="6151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9566">
                  <a:extLst>
                    <a:ext uri="{9D8B030D-6E8A-4147-A177-3AD203B41FA5}">
                      <a16:colId xmlns:a16="http://schemas.microsoft.com/office/drawing/2014/main" val="1456111578"/>
                    </a:ext>
                  </a:extLst>
                </a:gridCol>
                <a:gridCol w="1621555">
                  <a:extLst>
                    <a:ext uri="{9D8B030D-6E8A-4147-A177-3AD203B41FA5}">
                      <a16:colId xmlns:a16="http://schemas.microsoft.com/office/drawing/2014/main" val="324878340"/>
                    </a:ext>
                  </a:extLst>
                </a:gridCol>
                <a:gridCol w="4522617">
                  <a:extLst>
                    <a:ext uri="{9D8B030D-6E8A-4147-A177-3AD203B41FA5}">
                      <a16:colId xmlns:a16="http://schemas.microsoft.com/office/drawing/2014/main" val="2157179975"/>
                    </a:ext>
                  </a:extLst>
                </a:gridCol>
                <a:gridCol w="3693383">
                  <a:extLst>
                    <a:ext uri="{9D8B030D-6E8A-4147-A177-3AD203B41FA5}">
                      <a16:colId xmlns:a16="http://schemas.microsoft.com/office/drawing/2014/main" val="3673376275"/>
                    </a:ext>
                  </a:extLst>
                </a:gridCol>
              </a:tblGrid>
              <a:tr h="3552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Product​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Dosing​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eGFR Dose Adjustment​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Additional Benefits in Co-morbidities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extLst>
                  <a:ext uri="{0D108BD9-81ED-4DB2-BD59-A6C34878D82A}">
                    <a16:rowId xmlns:a16="http://schemas.microsoft.com/office/drawing/2014/main" val="1681865173"/>
                  </a:ext>
                </a:extLst>
              </a:tr>
              <a:tr h="1521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0" u="sng" dirty="0">
                          <a:effectLst/>
                        </a:rPr>
                        <a:t>Canagliflozin  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0" u="sng" dirty="0">
                          <a:effectLst/>
                        </a:rPr>
                        <a:t>(Invokana</a:t>
                      </a:r>
                      <a:r>
                        <a:rPr lang="en-US" sz="1800" i="0" u="sng" baseline="30000" dirty="0">
                          <a:effectLst/>
                        </a:rPr>
                        <a:t>®</a:t>
                      </a:r>
                      <a:r>
                        <a:rPr lang="en-US" sz="1800" i="0" u="sng" dirty="0">
                          <a:effectLst/>
                        </a:rPr>
                        <a:t>)​</a:t>
                      </a:r>
                      <a:endParaRPr lang="en-US" sz="1800" i="0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100mg daily​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300mg daily​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​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eGFR 30-60 ml/min: 100mg/d​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​eGFR &lt;30 ml/min + &gt;300 mg/d urine albumin: 100mg/d ​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​eGFR &lt;30 ml/min + &lt;300 mg/d urine albumin: do not use​ (likely ineffective)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Decrease HF hospitalization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Reduction in CKD Progression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Cardiovascular endpoints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extLst>
                  <a:ext uri="{0D108BD9-81ED-4DB2-BD59-A6C34878D82A}">
                    <a16:rowId xmlns:a16="http://schemas.microsoft.com/office/drawing/2014/main" val="949366921"/>
                  </a:ext>
                </a:extLst>
              </a:tr>
              <a:tr h="115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Dapagliflozin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(</a:t>
                      </a:r>
                      <a:r>
                        <a:rPr lang="en-US" sz="1800" b="0" dirty="0" err="1">
                          <a:effectLst/>
                        </a:rPr>
                        <a:t>Farxiga</a:t>
                      </a:r>
                      <a:r>
                        <a:rPr lang="en-US" sz="1800" b="0" baseline="30000" dirty="0">
                          <a:effectLst/>
                        </a:rPr>
                        <a:t>®</a:t>
                      </a:r>
                      <a:r>
                        <a:rPr lang="en-US" sz="1800" b="0" dirty="0">
                          <a:effectLst/>
                        </a:rPr>
                        <a:t>)​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5mg daily​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10mg daily​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​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eGFR 25-45 ml/min: likely ineffective for DM, however safe to continue for diabetic kidney disease or HF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eGFR &lt;25 ml/min: do not use</a:t>
                      </a: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285750" marR="0" lvl="0" indent="-285750" algn="l" defTabSz="41148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Heart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Decrease HF hospitalization</a:t>
                      </a:r>
                      <a:endParaRPr lang="en-US" sz="1800" dirty="0">
                        <a:effectLst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Reduction in CKD Progression </a:t>
                      </a:r>
                    </a:p>
                  </a:txBody>
                  <a:tcPr marL="83517" marR="83517" marT="0" marB="0"/>
                </a:tc>
                <a:extLst>
                  <a:ext uri="{0D108BD9-81ED-4DB2-BD59-A6C34878D82A}">
                    <a16:rowId xmlns:a16="http://schemas.microsoft.com/office/drawing/2014/main" val="614558434"/>
                  </a:ext>
                </a:extLst>
              </a:tr>
              <a:tr h="9385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Empagliflozin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(Jardiance</a:t>
                      </a:r>
                      <a:r>
                        <a:rPr lang="en-US" sz="1800" u="sng" baseline="30000" dirty="0">
                          <a:effectLst/>
                        </a:rPr>
                        <a:t>®</a:t>
                      </a:r>
                      <a:r>
                        <a:rPr lang="en-US" sz="1800" u="sng" dirty="0">
                          <a:effectLst/>
                        </a:rPr>
                        <a:t>)​</a:t>
                      </a:r>
                      <a:endParaRPr lang="en-US" sz="1800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10mg daily ​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25mg daily​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​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eGFR&lt; 30 ml/min: likely ineffective for DM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eGFR 20-30 ml/min: safely used for HF/CKD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​eGFR &lt;20 ml/min : do not use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Decrease HF hospitalization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Reduction in CKD Progression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Cardiovascular endpoints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extLst>
                  <a:ext uri="{0D108BD9-81ED-4DB2-BD59-A6C34878D82A}">
                    <a16:rowId xmlns:a16="http://schemas.microsoft.com/office/drawing/2014/main" val="657034699"/>
                  </a:ext>
                </a:extLst>
              </a:tr>
              <a:tr h="6469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</a:rPr>
                        <a:t>Ertugliflozin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dirty="0">
                          <a:effectLst/>
                        </a:rPr>
                        <a:t>(</a:t>
                      </a:r>
                      <a:r>
                        <a:rPr lang="en-US" sz="1800" b="0" i="0" dirty="0" err="1">
                          <a:effectLst/>
                        </a:rPr>
                        <a:t>Steglatro</a:t>
                      </a:r>
                      <a:r>
                        <a:rPr lang="en-US" sz="1800" b="0" i="0" baseline="30000" dirty="0">
                          <a:effectLst/>
                        </a:rPr>
                        <a:t>®</a:t>
                      </a:r>
                      <a:r>
                        <a:rPr lang="en-US" sz="1800" b="0" i="0" dirty="0">
                          <a:effectLst/>
                        </a:rPr>
                        <a:t>)​</a:t>
                      </a:r>
                      <a:endParaRPr lang="en-US" sz="1800" b="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5mg daily​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15mg daily​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eGFR &lt;45 ml/min​: do not use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Decrease HF hospitalization</a:t>
                      </a:r>
                    </a:p>
                  </a:txBody>
                  <a:tcPr marL="83517" marR="83517" marT="0" marB="0"/>
                </a:tc>
                <a:extLst>
                  <a:ext uri="{0D108BD9-81ED-4DB2-BD59-A6C34878D82A}">
                    <a16:rowId xmlns:a16="http://schemas.microsoft.com/office/drawing/2014/main" val="4004853821"/>
                  </a:ext>
                </a:extLst>
              </a:tr>
              <a:tr h="1537981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Adverse Effects:​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Char char=""/>
                      </a:pPr>
                      <a:r>
                        <a:rPr lang="en-US" sz="1600" b="0" dirty="0">
                          <a:effectLst/>
                        </a:rPr>
                        <a:t>Genital mycotic infections, urinary tract infections, hypotension, volume depletion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>
                          <a:effectLst/>
                        </a:rPr>
                        <a:t>Pearls: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Char char=""/>
                      </a:pPr>
                      <a:r>
                        <a:rPr lang="en-US" sz="1600" b="0" dirty="0">
                          <a:effectLst/>
                        </a:rPr>
                        <a:t>Encourage appropriate hygiene and hydration to minimize adverse effects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Char char=""/>
                      </a:pPr>
                      <a:r>
                        <a:rPr lang="en-US" sz="1600" b="0" dirty="0">
                          <a:effectLst/>
                        </a:rPr>
                        <a:t>May need dose reduction in other diuretic therapies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Char char=""/>
                      </a:pPr>
                      <a:r>
                        <a:rPr lang="en-US" sz="162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Discontinue 3-4 days prior to surgery or any prolonged fasting state (minimize euglycemic DKA)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517" marR="8351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51869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32516B8-4FA8-9A4A-6A5F-F0FA34C86579}"/>
              </a:ext>
            </a:extLst>
          </p:cNvPr>
          <p:cNvSpPr txBox="1"/>
          <p:nvPr/>
        </p:nvSpPr>
        <p:spPr>
          <a:xfrm>
            <a:off x="213360" y="0"/>
            <a:ext cx="117754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SGLT-2 Receptor Antagonists/Inhibitors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516968-C5CB-CFCC-4D4E-904CAC95DDAD}"/>
              </a:ext>
            </a:extLst>
          </p:cNvPr>
          <p:cNvSpPr txBox="1"/>
          <p:nvPr/>
        </p:nvSpPr>
        <p:spPr>
          <a:xfrm>
            <a:off x="8663031" y="6457053"/>
            <a:ext cx="3467450" cy="279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rgbClr val="FFFF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2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200" b="1" u="sng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Bolded</a:t>
            </a:r>
            <a:r>
              <a:rPr lang="en-US" sz="1200" dirty="0">
                <a:solidFill>
                  <a:schemeClr val="bg1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products have proven CVD benefit</a:t>
            </a:r>
            <a:endParaRPr lang="en-US" sz="12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32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791D0C4-A30D-C57D-3B11-9C4E766BC1D5}"/>
              </a:ext>
            </a:extLst>
          </p:cNvPr>
          <p:cNvGraphicFramePr>
            <a:graphicFrameLocks noGrp="1"/>
          </p:cNvGraphicFramePr>
          <p:nvPr/>
        </p:nvGraphicFramePr>
        <p:xfrm>
          <a:off x="378823" y="1004245"/>
          <a:ext cx="11652067" cy="53254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12477">
                  <a:extLst>
                    <a:ext uri="{9D8B030D-6E8A-4147-A177-3AD203B41FA5}">
                      <a16:colId xmlns:a16="http://schemas.microsoft.com/office/drawing/2014/main" val="293895456"/>
                    </a:ext>
                  </a:extLst>
                </a:gridCol>
                <a:gridCol w="2912477">
                  <a:extLst>
                    <a:ext uri="{9D8B030D-6E8A-4147-A177-3AD203B41FA5}">
                      <a16:colId xmlns:a16="http://schemas.microsoft.com/office/drawing/2014/main" val="1775950854"/>
                    </a:ext>
                  </a:extLst>
                </a:gridCol>
                <a:gridCol w="5827113">
                  <a:extLst>
                    <a:ext uri="{9D8B030D-6E8A-4147-A177-3AD203B41FA5}">
                      <a16:colId xmlns:a16="http://schemas.microsoft.com/office/drawing/2014/main" val="2072338244"/>
                    </a:ext>
                  </a:extLst>
                </a:gridCol>
              </a:tblGrid>
              <a:tr h="3456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Product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Dosing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eGFR Dose Adjustment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4113542"/>
                  </a:ext>
                </a:extLst>
              </a:tr>
              <a:tr h="7088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Alogliptin (Nesina</a:t>
                      </a:r>
                      <a:r>
                        <a:rPr lang="en-US" sz="1800" baseline="30000">
                          <a:effectLst/>
                        </a:rPr>
                        <a:t>®</a:t>
                      </a:r>
                      <a:r>
                        <a:rPr lang="en-US" sz="1800">
                          <a:effectLst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25mg daily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CrCl ≥30-60: 12.5mg daily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CrCl &lt;30: 6.25mg daily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5312421"/>
                  </a:ext>
                </a:extLst>
              </a:tr>
              <a:tr h="3455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Linagliptin (Tradjenta</a:t>
                      </a:r>
                      <a:r>
                        <a:rPr lang="en-US" sz="1800" baseline="30000">
                          <a:effectLst/>
                        </a:rPr>
                        <a:t>®</a:t>
                      </a:r>
                      <a:r>
                        <a:rPr lang="en-US" sz="1800">
                          <a:effectLst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5mg daily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None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7553785"/>
                  </a:ext>
                </a:extLst>
              </a:tr>
              <a:tr h="3456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Saxagliptin (Onglyza</a:t>
                      </a:r>
                      <a:r>
                        <a:rPr lang="en-US" sz="1800" baseline="30000">
                          <a:effectLst/>
                        </a:rPr>
                        <a:t>®</a:t>
                      </a:r>
                      <a:r>
                        <a:rPr lang="en-US" sz="1800">
                          <a:effectLst/>
                        </a:rPr>
                        <a:t>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5mg daily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eGFR &lt;45: 2.5mg daily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8568816"/>
                  </a:ext>
                </a:extLst>
              </a:tr>
              <a:tr h="7088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Sitagliptin (Januvia</a:t>
                      </a:r>
                      <a:r>
                        <a:rPr lang="en-US" sz="1800" baseline="30000" dirty="0">
                          <a:effectLst/>
                        </a:rPr>
                        <a:t>®</a:t>
                      </a:r>
                      <a:r>
                        <a:rPr lang="en-US" sz="1800" dirty="0">
                          <a:effectLst/>
                        </a:rPr>
                        <a:t>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100mg daily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eGFR ≥30-45: 50mg daily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eGFR &lt;30: 25mg daily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0151624"/>
                  </a:ext>
                </a:extLst>
              </a:tr>
              <a:tr h="708935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Adverse Effects: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Char char=""/>
                      </a:pPr>
                      <a:r>
                        <a:rPr lang="en-US" sz="1800" b="0" dirty="0">
                          <a:effectLst/>
                        </a:rPr>
                        <a:t>Nasopharyngitis, pancreatitis (rare)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498037"/>
                  </a:ext>
                </a:extLst>
              </a:tr>
              <a:tr h="2162037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</a:rPr>
                        <a:t>Pearls: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Char char=""/>
                      </a:pPr>
                      <a:r>
                        <a:rPr lang="en-US" sz="1800" b="0" dirty="0">
                          <a:effectLst/>
                        </a:rPr>
                        <a:t>Starting at max dose is recommended (titration not necessary)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Char char=""/>
                      </a:pPr>
                      <a:r>
                        <a:rPr lang="en-US" sz="1800" b="0" dirty="0">
                          <a:effectLst/>
                        </a:rPr>
                        <a:t>Avoid use with GLP-1 agonist (no added glucose control at increased cost)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Char char=""/>
                      </a:pPr>
                      <a:r>
                        <a:rPr lang="en-US" sz="1800" b="0" dirty="0" err="1">
                          <a:effectLst/>
                        </a:rPr>
                        <a:t>Saxagliptin</a:t>
                      </a:r>
                      <a:r>
                        <a:rPr lang="en-US" sz="1800" b="0" dirty="0">
                          <a:effectLst/>
                        </a:rPr>
                        <a:t> associated with increased hospitalizations for HF in patients with CV disease or CV risk factors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Char char=""/>
                      </a:pPr>
                      <a:r>
                        <a:rPr lang="en-US" sz="1800" b="0" dirty="0">
                          <a:effectLst/>
                        </a:rPr>
                        <a:t>Less A1c lowering and no added CV or renal benefit seen with other classes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3559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3DD4D89-42AC-91B7-470A-6806BED91AC4}"/>
              </a:ext>
            </a:extLst>
          </p:cNvPr>
          <p:cNvSpPr txBox="1"/>
          <p:nvPr/>
        </p:nvSpPr>
        <p:spPr>
          <a:xfrm>
            <a:off x="378823" y="304800"/>
            <a:ext cx="1165206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DPP-4 Inhibitors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58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47029-5859-E057-0D4B-732CB8001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F0DD5A-A76F-B5B1-572C-25135EB7C80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>
            <a:normAutofit fontScale="77500" lnSpcReduction="20000"/>
          </a:bodyPr>
          <a:lstStyle/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4600" dirty="0">
                <a:solidFill>
                  <a:schemeClr val="tx1"/>
                </a:solidFill>
              </a:rPr>
              <a:t>“Fix </a:t>
            </a:r>
            <a:r>
              <a:rPr lang="en-US" sz="4600" dirty="0" err="1">
                <a:solidFill>
                  <a:schemeClr val="tx1"/>
                </a:solidFill>
              </a:rPr>
              <a:t>Fastings</a:t>
            </a:r>
            <a:r>
              <a:rPr lang="en-US" sz="4600" dirty="0">
                <a:solidFill>
                  <a:schemeClr val="tx1"/>
                </a:solidFill>
              </a:rPr>
              <a:t> First”</a:t>
            </a:r>
          </a:p>
          <a:p>
            <a:pPr marL="754380" lvl="1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Begin with Basal/long-acting insulin </a:t>
            </a:r>
          </a:p>
          <a:p>
            <a:pPr marL="1108710" lvl="2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</a:rPr>
              <a:t>Lantus (</a:t>
            </a:r>
            <a:r>
              <a:rPr lang="en-US" sz="2300" dirty="0" err="1">
                <a:solidFill>
                  <a:schemeClr val="tx1"/>
                </a:solidFill>
              </a:rPr>
              <a:t>Basaglar</a:t>
            </a:r>
            <a:r>
              <a:rPr lang="en-US" sz="2300" dirty="0">
                <a:solidFill>
                  <a:schemeClr val="tx1"/>
                </a:solidFill>
              </a:rPr>
              <a:t>), Levemir, </a:t>
            </a:r>
            <a:r>
              <a:rPr lang="en-US" sz="2300" dirty="0" err="1">
                <a:solidFill>
                  <a:schemeClr val="tx1"/>
                </a:solidFill>
              </a:rPr>
              <a:t>Toujeo</a:t>
            </a:r>
            <a:r>
              <a:rPr lang="en-US" sz="2300" dirty="0">
                <a:solidFill>
                  <a:schemeClr val="tx1"/>
                </a:solidFill>
              </a:rPr>
              <a:t>, Tresiba</a:t>
            </a:r>
          </a:p>
          <a:p>
            <a:pPr marL="1108710" lvl="2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</a:rPr>
              <a:t>Dosing options: </a:t>
            </a:r>
          </a:p>
          <a:p>
            <a:pPr marL="1520190" lvl="3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1"/>
                </a:solidFill>
              </a:rPr>
              <a:t>0.1-0.2 units/kg/day OR 10 units daily</a:t>
            </a:r>
          </a:p>
          <a:p>
            <a:pPr marL="1520190" lvl="3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1"/>
                </a:solidFill>
              </a:rPr>
              <a:t>Titrations: increase 2 units every 3 days until fasting BG at goal (90-130)</a:t>
            </a:r>
          </a:p>
          <a:p>
            <a:pPr marL="1520190" lvl="3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1"/>
                </a:solidFill>
              </a:rPr>
              <a:t>Consider adding meal-time insulin when dose is ~0.5 units/kg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4100" dirty="0">
                <a:solidFill>
                  <a:schemeClr val="tx1"/>
                </a:solidFill>
              </a:rPr>
              <a:t>Add Meal-time/rapid-acting insulin if goals not met</a:t>
            </a:r>
          </a:p>
          <a:p>
            <a:pPr marL="754380" lvl="1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Novolog (insulin </a:t>
            </a:r>
            <a:r>
              <a:rPr lang="en-US" sz="3100" dirty="0" err="1">
                <a:solidFill>
                  <a:schemeClr val="tx1"/>
                </a:solidFill>
              </a:rPr>
              <a:t>aspart</a:t>
            </a:r>
            <a:r>
              <a:rPr lang="en-US" sz="3100" dirty="0">
                <a:solidFill>
                  <a:schemeClr val="tx1"/>
                </a:solidFill>
              </a:rPr>
              <a:t>), Humalog, </a:t>
            </a:r>
            <a:r>
              <a:rPr lang="en-US" sz="3100" dirty="0" err="1">
                <a:solidFill>
                  <a:schemeClr val="tx1"/>
                </a:solidFill>
              </a:rPr>
              <a:t>Lyumjev</a:t>
            </a:r>
            <a:r>
              <a:rPr lang="en-US" sz="3100" dirty="0">
                <a:solidFill>
                  <a:schemeClr val="tx1"/>
                </a:solidFill>
              </a:rPr>
              <a:t>,  </a:t>
            </a:r>
            <a:r>
              <a:rPr lang="en-US" sz="3100" dirty="0" err="1">
                <a:solidFill>
                  <a:schemeClr val="tx1"/>
                </a:solidFill>
              </a:rPr>
              <a:t>Ademelog</a:t>
            </a:r>
            <a:endParaRPr lang="en-US" sz="3100" dirty="0">
              <a:solidFill>
                <a:schemeClr val="tx1"/>
              </a:solidFill>
            </a:endParaRPr>
          </a:p>
          <a:p>
            <a:pPr marL="754380" lvl="1" indent="-3429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chemeClr val="tx1"/>
                </a:solidFill>
              </a:rPr>
              <a:t>Dosing options: </a:t>
            </a:r>
          </a:p>
          <a:p>
            <a:pPr marL="1108710" lvl="2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</a:rPr>
              <a:t>Initiate 4-5 units before largest meal of the day</a:t>
            </a:r>
          </a:p>
          <a:p>
            <a:pPr marL="1520190" lvl="3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tx1"/>
                </a:solidFill>
              </a:rPr>
              <a:t>Titrate by 1-2 units as needed to goal post-prandial BG (&lt;180)</a:t>
            </a:r>
          </a:p>
          <a:p>
            <a:pPr marL="1108710" lvl="2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300" dirty="0">
                <a:solidFill>
                  <a:schemeClr val="tx1"/>
                </a:solidFill>
              </a:rPr>
              <a:t>Further intensify by adding to each meal if needed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66E12A-3A2C-31AB-ACF7-18136FAD1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Insulin Regimen</a:t>
            </a:r>
          </a:p>
        </p:txBody>
      </p:sp>
    </p:spTree>
    <p:extLst>
      <p:ext uri="{BB962C8B-B14F-4D97-AF65-F5344CB8AC3E}">
        <p14:creationId xmlns:p14="http://schemas.microsoft.com/office/powerpoint/2010/main" val="243028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ADEF1-FA61-AA90-2F36-B09BB0EA6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B6AA97D-6DE4-CB1E-AEE0-3A0669CE0238}"/>
              </a:ext>
            </a:extLst>
          </p:cNvPr>
          <p:cNvSpPr txBox="1"/>
          <p:nvPr/>
        </p:nvSpPr>
        <p:spPr>
          <a:xfrm>
            <a:off x="417095" y="68262"/>
            <a:ext cx="11277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2025 Stars/ACO Quality Metrics </a:t>
            </a:r>
            <a:r>
              <a:rPr lang="en-US" sz="1600" dirty="0"/>
              <a:t>(updated 11.2024)</a:t>
            </a:r>
            <a:endParaRPr lang="en-US" sz="2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7E70C0-9414-37F0-B26A-EB996E97A3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095" y="529927"/>
            <a:ext cx="11357810" cy="625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58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Main Title and Content">
  <a:themeElements>
    <a:clrScheme name="Custom 6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0E7565"/>
      </a:accent1>
      <a:accent2>
        <a:srgbClr val="43A598"/>
      </a:accent2>
      <a:accent3>
        <a:srgbClr val="43A598"/>
      </a:accent3>
      <a:accent4>
        <a:srgbClr val="969FA7"/>
      </a:accent4>
      <a:accent5>
        <a:srgbClr val="3090C0"/>
      </a:accent5>
      <a:accent6>
        <a:srgbClr val="40619D"/>
      </a:accent6>
      <a:hlink>
        <a:srgbClr val="828282"/>
      </a:hlink>
      <a:folHlink>
        <a:srgbClr val="A5A5A5"/>
      </a:folHlink>
    </a:clrScheme>
    <a:fontScheme name="Custom 3">
      <a:majorFont>
        <a:latin typeface="ABeeZee"/>
        <a:ea typeface=""/>
        <a:cs typeface=""/>
      </a:majorFont>
      <a:minorFont>
        <a:latin typeface="Gill Sans MT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HP_Insight_Slide Master_Rev.potx" id="{F4A6CDED-FBFB-43CE-896E-DFE36C9D3659}" vid="{6555D5C5-23B2-48E6-AE61-71AA62D0D038}"/>
    </a:ext>
  </a:extLst>
</a:theme>
</file>

<file path=ppt/theme/theme2.xml><?xml version="1.0" encoding="utf-8"?>
<a:theme xmlns:a="http://schemas.openxmlformats.org/drawingml/2006/main" name="6_Main Title and Content">
  <a:themeElements>
    <a:clrScheme name="Custom 6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0E7565"/>
      </a:accent1>
      <a:accent2>
        <a:srgbClr val="43A598"/>
      </a:accent2>
      <a:accent3>
        <a:srgbClr val="43A598"/>
      </a:accent3>
      <a:accent4>
        <a:srgbClr val="969FA7"/>
      </a:accent4>
      <a:accent5>
        <a:srgbClr val="3090C0"/>
      </a:accent5>
      <a:accent6>
        <a:srgbClr val="40619D"/>
      </a:accent6>
      <a:hlink>
        <a:srgbClr val="828282"/>
      </a:hlink>
      <a:folHlink>
        <a:srgbClr val="A5A5A5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73C1D9B2-7D8C-9641-A051-332C2FD75C63}" vid="{6505A07D-68DE-9F42-A490-F4B9398C3A8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25981</TotalTime>
  <Words>1194</Words>
  <Application>Microsoft Macintosh PowerPoint</Application>
  <PresentationFormat>Widescreen</PresentationFormat>
  <Paragraphs>188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ABeeZee</vt:lpstr>
      <vt:lpstr>Arial</vt:lpstr>
      <vt:lpstr>Calibri</vt:lpstr>
      <vt:lpstr>Gill Sans MT</vt:lpstr>
      <vt:lpstr>Symbol</vt:lpstr>
      <vt:lpstr>Tahoma</vt:lpstr>
      <vt:lpstr>Wingdings</vt:lpstr>
      <vt:lpstr>Wingdings 2</vt:lpstr>
      <vt:lpstr>5_Main Title and Content</vt:lpstr>
      <vt:lpstr>6_Main Title and Content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Insulin Regimen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Lewis</dc:creator>
  <cp:lastModifiedBy>nulmer@protimellc.com</cp:lastModifiedBy>
  <cp:revision>256</cp:revision>
  <cp:lastPrinted>2025-03-24T05:19:45Z</cp:lastPrinted>
  <dcterms:created xsi:type="dcterms:W3CDTF">2020-01-17T15:46:19Z</dcterms:created>
  <dcterms:modified xsi:type="dcterms:W3CDTF">2025-03-24T06:24:05Z</dcterms:modified>
</cp:coreProperties>
</file>